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6ED15966-EFC2-4E97-9BB0-996EB4B9E61E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38960D4-6B61-405A-B2D8-1B79FC6FA6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2953979B-B397-4639-810A-F511398B3603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第四課 平溪天燈節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一、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成為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之一</a:t>
            </a:r>
            <a:r>
              <a:rPr lang="zh-TW" altLang="en-US" sz="4000" dirty="0"/>
              <a:t>｜</a:t>
            </a:r>
            <a:r>
              <a:rPr lang="en-US" altLang="zh-TW" sz="4000" dirty="0"/>
              <a:t>to become one of the…</a:t>
            </a:r>
            <a:endParaRPr lang="zh-TW" altLang="en-US" sz="400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每年在平溪舉辦的天燈節已</a:t>
            </a:r>
            <a:r>
              <a:rPr lang="zh-TW" altLang="en-US" dirty="0">
                <a:solidFill>
                  <a:srgbClr val="FF0000"/>
                </a:solidFill>
              </a:rPr>
              <a:t>成為</a:t>
            </a:r>
            <a:r>
              <a:rPr lang="zh-TW" altLang="en-US" dirty="0"/>
              <a:t>臺灣北部重要的文化活動</a:t>
            </a:r>
            <a:r>
              <a:rPr lang="zh-TW" altLang="en-US" dirty="0">
                <a:solidFill>
                  <a:srgbClr val="FF0000"/>
                </a:solidFill>
              </a:rPr>
              <a:t>之一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這幾年，各大學的觀光餐飲管理系</a:t>
            </a:r>
            <a:r>
              <a:rPr lang="zh-TW" altLang="en-US" dirty="0">
                <a:solidFill>
                  <a:srgbClr val="FF0000"/>
                </a:solidFill>
              </a:rPr>
              <a:t>成為</a:t>
            </a:r>
            <a:r>
              <a:rPr lang="zh-TW" altLang="en-US" dirty="0"/>
              <a:t>熱門的科系</a:t>
            </a:r>
            <a:r>
              <a:rPr lang="zh-TW" altLang="en-US" dirty="0">
                <a:solidFill>
                  <a:srgbClr val="FF0000"/>
                </a:solidFill>
              </a:rPr>
              <a:t>之一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「可以在家上班」</a:t>
            </a:r>
            <a:r>
              <a:rPr lang="zh-TW" altLang="en-US" dirty="0">
                <a:solidFill>
                  <a:srgbClr val="FF0000"/>
                </a:solidFill>
              </a:rPr>
              <a:t>成為</a:t>
            </a:r>
            <a:r>
              <a:rPr lang="zh-TW" altLang="en-US" dirty="0"/>
              <a:t>年輕人選擇工作時的條件</a:t>
            </a:r>
            <a:r>
              <a:rPr lang="zh-TW" altLang="en-US" dirty="0">
                <a:solidFill>
                  <a:srgbClr val="FF0000"/>
                </a:solidFill>
              </a:rPr>
              <a:t>之一</a:t>
            </a:r>
            <a:r>
              <a:rPr lang="zh-TW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二、</a:t>
            </a:r>
            <a:r>
              <a:rPr lang="zh-TW" altLang="en-US" sz="4000" dirty="0">
                <a:latin typeface="標楷體" panose="03000509000000000000" pitchFamily="65" charset="-120"/>
              </a:rPr>
              <a:t>不是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，而是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b="0" dirty="0"/>
              <a:t>｜</a:t>
            </a:r>
            <a:r>
              <a:rPr lang="en-US" altLang="zh-TW" sz="4000" dirty="0"/>
              <a:t>not…, rather…</a:t>
            </a:r>
            <a:endParaRPr lang="zh-TW" altLang="en-US" sz="40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放天燈已經</a:t>
            </a:r>
            <a:r>
              <a:rPr lang="zh-TW" altLang="en-US" dirty="0">
                <a:solidFill>
                  <a:srgbClr val="FF0000"/>
                </a:solidFill>
              </a:rPr>
              <a:t>不是</a:t>
            </a:r>
            <a:r>
              <a:rPr lang="zh-TW" altLang="en-US" dirty="0"/>
              <a:t>為了報平安，</a:t>
            </a:r>
            <a:r>
              <a:rPr lang="zh-TW" altLang="en-US" dirty="0">
                <a:solidFill>
                  <a:srgbClr val="FF0000"/>
                </a:solidFill>
              </a:rPr>
              <a:t>而是</a:t>
            </a:r>
            <a:r>
              <a:rPr lang="zh-TW" altLang="en-US" dirty="0"/>
              <a:t>用來許願或者表達祝福的意思。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我</a:t>
            </a:r>
            <a:r>
              <a:rPr lang="zh-TW" altLang="en-US" dirty="0">
                <a:solidFill>
                  <a:srgbClr val="FF0000"/>
                </a:solidFill>
              </a:rPr>
              <a:t>不是</a:t>
            </a:r>
            <a:r>
              <a:rPr lang="zh-TW" altLang="en-US" dirty="0"/>
              <a:t>不想跟你們去環島，</a:t>
            </a:r>
            <a:r>
              <a:rPr lang="zh-TW" altLang="en-US" dirty="0">
                <a:solidFill>
                  <a:srgbClr val="FF0000"/>
                </a:solidFill>
              </a:rPr>
              <a:t>而是</a:t>
            </a:r>
            <a:r>
              <a:rPr lang="zh-TW" altLang="en-US" dirty="0"/>
              <a:t>下星期要考試，沒辦法去。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他說他學中文</a:t>
            </a:r>
            <a:r>
              <a:rPr lang="zh-TW" altLang="en-US" dirty="0">
                <a:solidFill>
                  <a:srgbClr val="FF0000"/>
                </a:solidFill>
              </a:rPr>
              <a:t>不是</a:t>
            </a:r>
            <a:r>
              <a:rPr lang="zh-TW" altLang="en-US" dirty="0"/>
              <a:t>為了將來找工作比較容易，</a:t>
            </a:r>
            <a:r>
              <a:rPr lang="zh-TW" altLang="en-US" dirty="0">
                <a:solidFill>
                  <a:srgbClr val="FF0000"/>
                </a:solidFill>
              </a:rPr>
              <a:t>而是</a:t>
            </a:r>
            <a:r>
              <a:rPr lang="zh-TW" altLang="en-US" dirty="0"/>
              <a:t>覺得學中文很有意思。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三</a:t>
            </a:r>
            <a:r>
              <a:rPr lang="zh-TW" altLang="en-US" sz="4000" dirty="0">
                <a:latin typeface="標楷體" panose="03000509000000000000" pitchFamily="65" charset="-120"/>
              </a:rPr>
              <a:t>、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給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帶來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b="0" dirty="0"/>
              <a:t>｜</a:t>
            </a:r>
            <a:r>
              <a:rPr lang="en-US" altLang="zh-TW" sz="4000" dirty="0"/>
              <a:t>to bring… to …</a:t>
            </a:r>
            <a:endParaRPr lang="zh-TW" altLang="en-US" sz="40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天燈節之後產生的大量「天燈垃圾」可能會</a:t>
            </a:r>
            <a:r>
              <a:rPr lang="zh-TW" altLang="en-US" dirty="0">
                <a:solidFill>
                  <a:srgbClr val="FF0000"/>
                </a:solidFill>
              </a:rPr>
              <a:t>給</a:t>
            </a:r>
            <a:r>
              <a:rPr lang="zh-TW" altLang="en-US" dirty="0"/>
              <a:t>環境</a:t>
            </a:r>
            <a:r>
              <a:rPr lang="zh-TW" altLang="en-US" dirty="0">
                <a:solidFill>
                  <a:srgbClr val="FF0000"/>
                </a:solidFill>
              </a:rPr>
              <a:t>帶來</a:t>
            </a:r>
            <a:r>
              <a:rPr lang="zh-TW" altLang="en-US" dirty="0"/>
              <a:t>嚴重的汙染。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電腦的發明</a:t>
            </a:r>
            <a:r>
              <a:rPr lang="zh-TW" altLang="en-US" dirty="0">
                <a:solidFill>
                  <a:srgbClr val="FF0000"/>
                </a:solidFill>
              </a:rPr>
              <a:t>給</a:t>
            </a:r>
            <a:r>
              <a:rPr lang="zh-TW" altLang="en-US" dirty="0"/>
              <a:t>世界</a:t>
            </a:r>
            <a:r>
              <a:rPr lang="zh-TW" altLang="en-US" dirty="0">
                <a:solidFill>
                  <a:srgbClr val="FF0000"/>
                </a:solidFill>
              </a:rPr>
              <a:t>帶來</a:t>
            </a:r>
            <a:r>
              <a:rPr lang="zh-TW" altLang="en-US" dirty="0"/>
              <a:t>很大的影響。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如果父母對孩子的期望太高，可能會</a:t>
            </a:r>
            <a:r>
              <a:rPr lang="zh-TW" altLang="en-US" dirty="0">
                <a:solidFill>
                  <a:srgbClr val="FF0000"/>
                </a:solidFill>
              </a:rPr>
              <a:t>給</a:t>
            </a:r>
            <a:r>
              <a:rPr lang="zh-TW" altLang="en-US" dirty="0"/>
              <a:t>孩子</a:t>
            </a:r>
            <a:r>
              <a:rPr lang="zh-TW" altLang="en-US" dirty="0">
                <a:solidFill>
                  <a:srgbClr val="FF0000"/>
                </a:solidFill>
              </a:rPr>
              <a:t>帶來</a:t>
            </a:r>
            <a:r>
              <a:rPr lang="zh-TW" altLang="en-US" dirty="0"/>
              <a:t>壓力。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199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38</cp:revision>
  <dcterms:created xsi:type="dcterms:W3CDTF">2024-07-26T00:45:44Z</dcterms:created>
  <dcterms:modified xsi:type="dcterms:W3CDTF">2026-04-23T06:01:23Z</dcterms:modified>
</cp:coreProperties>
</file>